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6" r:id="rId9"/>
    <p:sldId id="268" r:id="rId10"/>
    <p:sldId id="262" r:id="rId11"/>
    <p:sldId id="267" r:id="rId12"/>
    <p:sldId id="263" r:id="rId13"/>
    <p:sldId id="264" r:id="rId14"/>
    <p:sldId id="265" r:id="rId15"/>
  </p:sldIdLst>
  <p:sldSz cx="12192000" cy="6858000"/>
  <p:notesSz cx="6858000" cy="9144000"/>
  <p:embeddedFontLst>
    <p:embeddedFont>
      <p:font typeface="Proxima Nova" panose="020B0604020202020204" charset="0"/>
      <p:bold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866E6-889F-4D53-AFAB-39E184EF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048B11-F87F-409C-B466-D44A126AB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5C07E7-407D-416C-9A19-9252C663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31EF0-9F6F-4B80-ADD7-20D0C11A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5F5100-0403-4DBC-962D-CC4B6244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47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BA152-A0A2-44C9-8A80-D17229A0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7DE79A-7183-41FA-83D2-957511F05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4D807E-7E9C-4571-BD0B-C6DD6C41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F1A2E1-3855-4B88-A8F9-FE89A900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D76B7D-9D9B-407E-8F74-0E6E64C0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8C6CFE0-5EE3-45BF-8887-FC917F012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B0571B-3F87-4C83-9F36-37CA75D3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6EB5DD-16B4-4ECB-AACC-1843BFAE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0C05FC-226E-4E62-A0D9-27290E2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50789E-1B99-4D05-9089-233026FB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7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F59A5-C56C-451D-B659-8E7FBCA5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C49C39-9563-44C1-9F40-8FC55F3DD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74AD10-C830-4BD3-BA3E-E2050513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428D87-EA98-470B-B5CF-EB173D4C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47068C-FAB8-4B90-82FD-9EB1DECD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4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38D3D-DAD1-4CEE-A915-2E6AC162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19FB09-E86A-42CE-921F-D0677206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6D5CE6-A962-40B8-ACC9-2DC8CFC35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29B8E5-6897-4B91-BFD5-60AC9450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19E776-B45A-4909-83AA-8609A736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D384F-B7BD-4773-97AB-219D4416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E33378-C958-41C6-BCC1-7785C075E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0B8573-2884-4A3F-80E4-4262945A2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D1C39C-9B1E-4723-AE44-C618E07D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D804D4-B332-43EF-A794-702226FA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AEF273-2DBA-4FFE-BCB8-4BF54A107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28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6A135-E54E-4D31-B88F-81A8F4D4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C73651-450A-43B9-8A95-89D8AB4D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3AA44E-52CD-43C1-84E6-4ED75AAF7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BA7D37-C35A-4E48-8153-FC5BD898D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BF8EDB7-494D-4818-94E6-B884FD365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EE9D07-490F-48DA-8EE2-84A6DDCD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205239-935E-4379-8CA2-8B840E6C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DF94DD-6CB8-4810-9255-4F9915A9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94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E90F4-BD32-4DBB-83A4-43149964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91F38D-F90D-4715-BA70-B37F3F884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CA14C1-A8D1-481C-8972-EBCF56A0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9D40C9-CF03-4085-834A-F5AF4660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1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ED0F43-5902-4E62-A1A7-9CB1D3D1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0D8D8F-60C2-4D6E-9A07-9465BE03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513F24-0E26-4338-8A94-BF412FDE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7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D1DA7-40F9-4EF7-A069-A93B2CB5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00000"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63A815-3D48-466F-BE9A-77DBFEF9B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A27509-6183-4268-82C2-96CA86875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050A51-BE35-4F42-B791-22F18DED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B0443E-C0F6-41B1-8353-F8DC5580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C09140-DC62-4B7A-84EC-C152E303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CF9B0-CAB2-4DE1-B3B3-A17CC250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00000"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8CD582-7595-40D8-84BC-AE40F1EAF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45F4D0-9540-421F-9F4E-CCFFB00B7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9F131B-995A-4BE9-A776-99447326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360000"/>
          <a:lstStyle/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B2B882-560E-4B3E-A07F-2A746A7A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B203D1-F6BD-4CB1-ABD7-9CA90C40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7D2FCE-43E1-469A-BA92-AFE683CD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00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56707A-5AD3-42FD-8F54-705C8C2B7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F4D684-CDAA-4ED5-9318-A8E767101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36000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652A8-C380-47D4-AD02-0B30ADB82A86}" type="datetimeFigureOut">
              <a:rPr lang="en-GB" smtClean="0"/>
              <a:t>03/07/2024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3298AF-A0D2-49D0-9862-63E9A9BF7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79604E-91FE-45CB-8709-FB227026E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E6FD-7BF8-485A-A317-C3090DB7CD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d.nl/artikel/912249-verkiezingsprogramma-sgp-niet-groen-genoe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55786-6F41-4C14-B16A-8046D894E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026316" cy="2387600"/>
          </a:xfrm>
        </p:spPr>
        <p:txBody>
          <a:bodyPr>
            <a:normAutofit/>
          </a:bodyPr>
          <a:lstStyle/>
          <a:p>
            <a:r>
              <a:rPr lang="en-GB" sz="4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Evaluatie</a:t>
            </a:r>
            <a:r>
              <a:rPr lang="en-GB" sz="4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samenwerking</a:t>
            </a:r>
            <a:r>
              <a:rPr lang="en-GB" sz="48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SGP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5AF6E8-1C99-403C-9F56-CB1E327E0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Ledenavond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ChristenUnie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Zeist</a:t>
            </a:r>
          </a:p>
          <a:p>
            <a:r>
              <a:rPr lang="en-GB" sz="28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GB" sz="2800" b="1" dirty="0" err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juli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45245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Proxima Nova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Consequenties 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Aantal zaken te regelen bij splitsen</a:t>
            </a:r>
          </a:p>
          <a:p>
            <a:pPr lvl="1"/>
            <a:r>
              <a:rPr lang="nl-N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Lijst aanmelding</a:t>
            </a:r>
          </a:p>
          <a:p>
            <a:pPr lvl="1"/>
            <a:r>
              <a:rPr lang="nl-N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~30-40 stemverklaringen (unieke handtekeningen mensen woonachtig in Zeist)</a:t>
            </a:r>
          </a:p>
          <a:p>
            <a:pPr lvl="1"/>
            <a:r>
              <a:rPr lang="nl-N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ANBI (geregeld) &amp; Notaris melding</a:t>
            </a:r>
          </a:p>
          <a:p>
            <a:pPr lvl="1"/>
            <a:endParaRPr lang="nl-N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 samen</a:t>
            </a:r>
          </a:p>
          <a:p>
            <a:pPr lvl="1"/>
            <a:r>
              <a:rPr lang="nl-N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Zelf materiaal ontwikkelen, geen materiaal vanuit landelijk bureau</a:t>
            </a:r>
          </a:p>
          <a:p>
            <a:pPr lvl="1"/>
            <a:endParaRPr lang="nl-N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6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endParaRPr lang="nl-NL" b="1" dirty="0">
              <a:solidFill>
                <a:schemeClr val="bg1"/>
              </a:solidFill>
              <a:latin typeface="Proxima Nova" panose="02000506030000020004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nl-N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ctr">
              <a:buNone/>
            </a:pPr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Vragen </a:t>
            </a:r>
            <a:b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nl-NL"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gedeelde informatie?</a:t>
            </a:r>
            <a:endParaRPr lang="nl-N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8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Proxima Nova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Interactieve gedeelte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Bespreken in drietallen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Stellingen</a:t>
            </a:r>
          </a:p>
          <a:p>
            <a:pPr marL="514350" indent="-514350">
              <a:buAutoNum type="alphaUcPeriod"/>
            </a:pP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 ken mensen die niet op onze lijst stemmen omdat we op dit moment een samenwerking vormen met de SGP</a:t>
            </a:r>
          </a:p>
          <a:p>
            <a:pPr marL="514350" indent="-514350">
              <a:buAutoNum type="alphaUcPeriod"/>
            </a:pP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 de ChristenUnie samenwerkt met de SGP op lokaal niveau vind ik geen probleem</a:t>
            </a:r>
          </a:p>
          <a:p>
            <a:pPr marL="514350" indent="-514350">
              <a:buAutoNum type="alphaUcPeriod"/>
            </a:pP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vindt u belangrijke argumenten om de samenwerking voort te zetten dan wel te beëindigen? </a:t>
            </a:r>
          </a:p>
        </p:txBody>
      </p:sp>
    </p:spTree>
    <p:extLst>
      <p:ext uri="{BB962C8B-B14F-4D97-AF65-F5344CB8AC3E}">
        <p14:creationId xmlns:p14="http://schemas.microsoft.com/office/powerpoint/2010/main" val="14086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Proxima Nova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Gezamenlijk beeld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Terugkoppeling drietallen</a:t>
            </a:r>
          </a:p>
        </p:txBody>
      </p:sp>
    </p:spTree>
    <p:extLst>
      <p:ext uri="{BB962C8B-B14F-4D97-AF65-F5344CB8AC3E}">
        <p14:creationId xmlns:p14="http://schemas.microsoft.com/office/powerpoint/2010/main" val="104162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Proxima Nova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nl-NL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nl-N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Woensdag 23 oktober 2024</a:t>
            </a:r>
          </a:p>
          <a:p>
            <a:pPr marL="0" indent="0" algn="ctr">
              <a:buNone/>
            </a:pPr>
            <a:r>
              <a:rPr lang="nl-N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Algemene Ledenvergadering</a:t>
            </a:r>
          </a:p>
          <a:p>
            <a:pPr marL="0" indent="0" algn="ctr">
              <a:buNone/>
            </a:pPr>
            <a:r>
              <a:rPr lang="nl-NL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Besluitvorming over samenwerking</a:t>
            </a:r>
          </a:p>
        </p:txBody>
      </p:sp>
    </p:spTree>
    <p:extLst>
      <p:ext uri="{BB962C8B-B14F-4D97-AF65-F5344CB8AC3E}">
        <p14:creationId xmlns:p14="http://schemas.microsoft.com/office/powerpoint/2010/main" val="298167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Informatie delen</a:t>
            </a:r>
          </a:p>
          <a:p>
            <a:pPr lvl="1"/>
            <a:r>
              <a:rPr lang="nl-N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Aanleiding &amp; doel</a:t>
            </a:r>
          </a:p>
          <a:p>
            <a:pPr lvl="1"/>
            <a:r>
              <a:rPr lang="nl-N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Oorsprong &amp; huidige invulling samenwerking</a:t>
            </a:r>
          </a:p>
          <a:p>
            <a:pPr lvl="1"/>
            <a:r>
              <a:rPr lang="nl-N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Stemgedrag</a:t>
            </a:r>
          </a:p>
          <a:p>
            <a:pPr lvl="1"/>
            <a:r>
              <a:rPr lang="nl-N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Ervaringen fractie</a:t>
            </a:r>
          </a:p>
          <a:p>
            <a:pPr lvl="1"/>
            <a:r>
              <a:rPr lang="nl-N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Consequenties keuze</a:t>
            </a:r>
          </a:p>
          <a:p>
            <a:pPr marL="457200" lvl="1" indent="0">
              <a:buNone/>
            </a:pPr>
            <a:endParaRPr lang="nl-N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Interactieve gedeelte: onderling bespreken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Afsluiting: gezamenlijk beeld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Vervolg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6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Aanleiding &amp;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Aanleiding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Besloten op ALV 2023 om samenwerking weer te evalueren: kritische geluiden n.a.v. landelijke koers SGP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Evaluatie ook gevraagd vanuit CU landelijk: uitgangspunt is geen gecombineerde lijst aan te gaan, tenzij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tijd besluit nemen voor GR 2026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Doel vanavond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Vanavond slechts bespreking t.b.v. denklijnen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oktober ALV voor besluitvorming</a:t>
            </a:r>
          </a:p>
        </p:txBody>
      </p:sp>
    </p:spTree>
    <p:extLst>
      <p:ext uri="{BB962C8B-B14F-4D97-AF65-F5344CB8AC3E}">
        <p14:creationId xmlns:p14="http://schemas.microsoft.com/office/powerpoint/2010/main" val="188468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Oorsprong &amp; huidige invulling (fractie)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decennia is er met de SGP een samenwerking. De regel is dat er op de lijst om-en-om een </a:t>
            </a:r>
            <a:r>
              <a:rPr lang="nl-N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CU’er</a:t>
            </a: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wel SGP’er staat. 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fractie van 2018-2022 bestond uit twee raadsleden (1 </a:t>
            </a:r>
            <a:r>
              <a:rPr lang="nl-N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CU’er</a:t>
            </a: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1 SGP’er) en twee buitengewoon raadsleden (1 </a:t>
            </a:r>
            <a:r>
              <a:rPr lang="nl-N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CU’er</a:t>
            </a: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1 SGP’ers). 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huidige fractie kent twee CU raadsleden en twee CU buitengewoon raadsleden. Reden: geen mensen. 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Het bestuur van SGP bemoeit zich niet met de fractie. </a:t>
            </a:r>
          </a:p>
        </p:txBody>
      </p:sp>
    </p:spTree>
    <p:extLst>
      <p:ext uri="{BB962C8B-B14F-4D97-AF65-F5344CB8AC3E}">
        <p14:creationId xmlns:p14="http://schemas.microsoft.com/office/powerpoint/2010/main" val="364429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Oorsprong &amp; huidige invulling (bestuur)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Twee afzonderlijke verenigingen: SGP en ChristenUnie. 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Sinds 2022 zijn de communicatiekanalen en website uit elkaar getrokken: reden geen input 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SGP bestuur is onderbezet</a:t>
            </a:r>
          </a:p>
          <a:p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4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Proxima Nova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Statistieken stemgedrag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8CFAE5A-84FD-F905-2B46-32B69EF01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492096"/>
              </p:ext>
            </p:extLst>
          </p:nvPr>
        </p:nvGraphicFramePr>
        <p:xfrm>
          <a:off x="2134129" y="1811458"/>
          <a:ext cx="6845968" cy="268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0943">
                  <a:extLst>
                    <a:ext uri="{9D8B030D-6E8A-4147-A177-3AD203B41FA5}">
                      <a16:colId xmlns:a16="http://schemas.microsoft.com/office/drawing/2014/main" val="2966583310"/>
                    </a:ext>
                  </a:extLst>
                </a:gridCol>
                <a:gridCol w="2070553">
                  <a:extLst>
                    <a:ext uri="{9D8B030D-6E8A-4147-A177-3AD203B41FA5}">
                      <a16:colId xmlns:a16="http://schemas.microsoft.com/office/drawing/2014/main" val="3546132430"/>
                    </a:ext>
                  </a:extLst>
                </a:gridCol>
                <a:gridCol w="2070553">
                  <a:extLst>
                    <a:ext uri="{9D8B030D-6E8A-4147-A177-3AD203B41FA5}">
                      <a16:colId xmlns:a16="http://schemas.microsoft.com/office/drawing/2014/main" val="1253795553"/>
                    </a:ext>
                  </a:extLst>
                </a:gridCol>
                <a:gridCol w="1513919">
                  <a:extLst>
                    <a:ext uri="{9D8B030D-6E8A-4147-A177-3AD203B41FA5}">
                      <a16:colId xmlns:a16="http://schemas.microsoft.com/office/drawing/2014/main" val="2802526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sz="2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Aantal stemmen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Aantal stemmen SGP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totaal CU-SGP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2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EP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77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TK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5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06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TK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71,1 %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3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75,2 %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496990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63C482CA-8187-0F64-EBBF-2B1A4382328F}"/>
              </a:ext>
            </a:extLst>
          </p:cNvPr>
          <p:cNvSpPr txBox="1"/>
          <p:nvPr/>
        </p:nvSpPr>
        <p:spPr>
          <a:xfrm>
            <a:off x="1507958" y="4780547"/>
            <a:ext cx="9845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Kiesdeler 871 stemmen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Gezamenlijk 1905 stemmen</a:t>
            </a:r>
          </a:p>
        </p:txBody>
      </p:sp>
    </p:spTree>
    <p:extLst>
      <p:ext uri="{BB962C8B-B14F-4D97-AF65-F5344CB8AC3E}">
        <p14:creationId xmlns:p14="http://schemas.microsoft.com/office/powerpoint/2010/main" val="59285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Proxima Nova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Analyse stemgedrag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 we alleen gaan, 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Ongeveer 550 stemmen extra nodig voor 2 zetels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Grote kans op maximaal één zetel</a:t>
            </a:r>
          </a:p>
          <a:p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 onzekerheden</a:t>
            </a:r>
          </a:p>
          <a:p>
            <a:pPr lvl="2"/>
            <a:r>
              <a:rPr lang="nl-N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Vormt SGP wel of niet een eigen lijst?</a:t>
            </a:r>
          </a:p>
          <a:p>
            <a:pPr lvl="2"/>
            <a:r>
              <a:rPr lang="nl-N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 niet, zouden SGP´ers op je stemmen bij een eigen lijst? </a:t>
            </a:r>
          </a:p>
          <a:p>
            <a:pPr lvl="2"/>
            <a:r>
              <a:rPr lang="nl-N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Trek je meer stemmen omdat je zonder SGP op de lijst staan?</a:t>
            </a:r>
          </a:p>
          <a:p>
            <a:pPr lvl="2"/>
            <a:r>
              <a:rPr lang="nl-N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 doet deelname BBB en NSC met stemmen op CU Zeist? (2022: alleen 50plus deed mee)</a:t>
            </a:r>
          </a:p>
          <a:p>
            <a:pPr lvl="2"/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Proxima Nova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Ervaringen fractie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Positief over samenwerking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SGP Zeist is vooruitstrevender dan SGP landelijk, bijvoorbeeld op topics als klimaat. Zie: </a:t>
            </a:r>
            <a:r>
              <a:rPr lang="nl-NL" dirty="0">
                <a:hlinkClick r:id="rId2"/>
              </a:rPr>
              <a:t>„Verkiezingsprogramma SGP niet groen genoeg” (rd.nl)</a:t>
            </a:r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Genoeg ruimte voor CU geluid. Enige uitzondering in afgelopen jaren was het regenboogakkoord. 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SGP Zeist werkte met goede inhoudelijke mensen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Inhoudelijk gezien geen reden om uit elkaar te gaan</a:t>
            </a:r>
          </a:p>
          <a:p>
            <a:pPr lvl="1"/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 is SGP Zeist tamelijk inactief. 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Geeft veel vrijheid</a:t>
            </a:r>
          </a:p>
          <a:p>
            <a:pPr lvl="1"/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betrokkenheid is laag, maar het vertrouwen is hoog. Er is echter geen garantie dat de situatie zo blijft</a:t>
            </a:r>
          </a:p>
        </p:txBody>
      </p:sp>
    </p:spTree>
    <p:extLst>
      <p:ext uri="{BB962C8B-B14F-4D97-AF65-F5344CB8AC3E}">
        <p14:creationId xmlns:p14="http://schemas.microsoft.com/office/powerpoint/2010/main" val="427491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1B79C-8C47-47EE-A66C-38AD235C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0"/>
          <a:lstStyle/>
          <a:p>
            <a:r>
              <a:rPr lang="nl-NL" b="1" dirty="0">
                <a:solidFill>
                  <a:schemeClr val="bg1"/>
                </a:solidFill>
                <a:latin typeface="Proxima Nova" panose="0200050603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Ervaringen fractie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FA526-F3B7-470D-ABA7-4830E5B6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Vraag is hoeveel invloed SGP landelijk heeft (en hun keuzes </a:t>
            </a:r>
            <a:r>
              <a:rPr lang="nl-N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op hoe mensen naar SGP Zeist kijken </a:t>
            </a: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Vraag is ook interessant welke kant SGP landelijk op gaat</a:t>
            </a:r>
          </a:p>
          <a:p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Maar: willen we zoeken naar verschillen, of naar wat ons bindt?</a:t>
            </a:r>
          </a:p>
          <a:p>
            <a:endParaRPr lang="nl-N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 werkverdeling/capaciteit: liever 2 zetels dan 1</a:t>
            </a:r>
          </a:p>
        </p:txBody>
      </p:sp>
    </p:spTree>
    <p:extLst>
      <p:ext uri="{BB962C8B-B14F-4D97-AF65-F5344CB8AC3E}">
        <p14:creationId xmlns:p14="http://schemas.microsoft.com/office/powerpoint/2010/main" val="2989376792"/>
      </p:ext>
    </p:extLst>
  </p:cSld>
  <p:clrMapOvr>
    <a:masterClrMapping/>
  </p:clrMapOvr>
</p:sld>
</file>

<file path=ppt/theme/theme1.xml><?xml version="1.0" encoding="utf-8"?>
<a:theme xmlns:a="http://schemas.openxmlformats.org/drawingml/2006/main" name="ChristenUnie thema">
  <a:themeElements>
    <a:clrScheme name="ChristenUnie kleuren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00A5E8"/>
      </a:accent2>
      <a:accent3>
        <a:srgbClr val="032963"/>
      </a:accent3>
      <a:accent4>
        <a:srgbClr val="8FBA1C"/>
      </a:accent4>
      <a:accent5>
        <a:srgbClr val="15AF97"/>
      </a:accent5>
      <a:accent6>
        <a:srgbClr val="70AD47"/>
      </a:accent6>
      <a:hlink>
        <a:srgbClr val="00A5E8"/>
      </a:hlink>
      <a:folHlink>
        <a:srgbClr val="00A5E8"/>
      </a:folHlink>
    </a:clrScheme>
    <a:fontScheme name="Aangepast 1">
      <a:majorFont>
        <a:latin typeface="Proxima Nova"/>
        <a:ea typeface=""/>
        <a:cs typeface=""/>
      </a:majorFont>
      <a:minorFont>
        <a:latin typeface="Alwyn New Rounded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632</Words>
  <Application>Microsoft Office PowerPoint</Application>
  <PresentationFormat>Breedbeeld</PresentationFormat>
  <Paragraphs>112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Proxima Nova</vt:lpstr>
      <vt:lpstr>Tahoma</vt:lpstr>
      <vt:lpstr>Arial</vt:lpstr>
      <vt:lpstr>Alwyn New Rounded Lt</vt:lpstr>
      <vt:lpstr>ChristenUnie thema</vt:lpstr>
      <vt:lpstr>Evaluatie samenwerking SGP </vt:lpstr>
      <vt:lpstr>  Programma</vt:lpstr>
      <vt:lpstr>  Aanleiding &amp; doel</vt:lpstr>
      <vt:lpstr>Oorsprong &amp; huidige invulling (fractie)</vt:lpstr>
      <vt:lpstr>Oorsprong &amp; huidige invulling (bestuur)</vt:lpstr>
      <vt:lpstr>Statistieken stemgedrag</vt:lpstr>
      <vt:lpstr>Analyse stemgedrag</vt:lpstr>
      <vt:lpstr>Ervaringen fractie (1)</vt:lpstr>
      <vt:lpstr>Ervaringen fractie (2)</vt:lpstr>
      <vt:lpstr>Consequenties keuze</vt:lpstr>
      <vt:lpstr>PowerPoint-presentatie</vt:lpstr>
      <vt:lpstr>Interactieve gedeelte</vt:lpstr>
      <vt:lpstr>Gezamenlijk beeld</vt:lpstr>
      <vt:lpstr>Vervolg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Remco van de Pol</dc:creator>
  <cp:lastModifiedBy>Femke Nagelhoud</cp:lastModifiedBy>
  <cp:revision>15</cp:revision>
  <dcterms:created xsi:type="dcterms:W3CDTF">2018-04-04T13:35:31Z</dcterms:created>
  <dcterms:modified xsi:type="dcterms:W3CDTF">2024-07-03T16:31:45Z</dcterms:modified>
</cp:coreProperties>
</file>